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Overpass" charset="1" panose="00000500000000000000"/>
      <p:regular r:id="rId11"/>
    </p:embeddedFont>
    <p:embeddedFont>
      <p:font typeface="Overpass Bold" charset="1" panose="00000900000000000000"/>
      <p:regular r:id="rId12"/>
    </p:embeddedFont>
    <p:embeddedFont>
      <p:font typeface="Overpass Italics" charset="1" panose="00000500000000000000"/>
      <p:regular r:id="rId13"/>
    </p:embeddedFont>
    <p:embeddedFont>
      <p:font typeface="Overpass Bold Italics" charset="1" panose="000009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39" Target="slides/slide25.xml" Type="http://schemas.openxmlformats.org/officeDocument/2006/relationships/slide"/><Relationship Id="rId4" Target="theme/theme1.xml" Type="http://schemas.openxmlformats.org/officeDocument/2006/relationships/theme"/><Relationship Id="rId40" Target="slides/slide26.xml" Type="http://schemas.openxmlformats.org/officeDocument/2006/relationships/slide"/><Relationship Id="rId41" Target="slides/slide27.xml" Type="http://schemas.openxmlformats.org/officeDocument/2006/relationships/slide"/><Relationship Id="rId42" Target="slides/slide28.xml" Type="http://schemas.openxmlformats.org/officeDocument/2006/relationships/slide"/><Relationship Id="rId43" Target="slides/slide29.xml" Type="http://schemas.openxmlformats.org/officeDocument/2006/relationships/slide"/><Relationship Id="rId44" Target="slides/slide30.xml" Type="http://schemas.openxmlformats.org/officeDocument/2006/relationships/slide"/><Relationship Id="rId45" Target="slides/slide31.xml" Type="http://schemas.openxmlformats.org/officeDocument/2006/relationships/slide"/><Relationship Id="rId46" Target="slides/slide32.xml" Type="http://schemas.openxmlformats.org/officeDocument/2006/relationships/slide"/><Relationship Id="rId47" Target="slides/slide33.xml" Type="http://schemas.openxmlformats.org/officeDocument/2006/relationships/slide"/><Relationship Id="rId48" Target="slides/slide34.xml" Type="http://schemas.openxmlformats.org/officeDocument/2006/relationships/slide"/><Relationship Id="rId49" Target="slides/slide35.xml" Type="http://schemas.openxmlformats.org/officeDocument/2006/relationships/slide"/><Relationship Id="rId5" Target="tableStyles.xml" Type="http://schemas.openxmlformats.org/officeDocument/2006/relationships/tableStyles"/><Relationship Id="rId50" Target="slides/slide36.xml" Type="http://schemas.openxmlformats.org/officeDocument/2006/relationships/slide"/><Relationship Id="rId51" Target="slides/slide37.xml" Type="http://schemas.openxmlformats.org/officeDocument/2006/relationships/slide"/><Relationship Id="rId52" Target="slides/slide38.xml" Type="http://schemas.openxmlformats.org/officeDocument/2006/relationships/slide"/><Relationship Id="rId53" Target="slides/slide39.xml" Type="http://schemas.openxmlformats.org/officeDocument/2006/relationships/slide"/><Relationship Id="rId54" Target="slides/slide40.xml" Type="http://schemas.openxmlformats.org/officeDocument/2006/relationships/slide"/><Relationship Id="rId55" Target="slides/slide41.xml" Type="http://schemas.openxmlformats.org/officeDocument/2006/relationships/slide"/><Relationship Id="rId56" Target="slides/slide42.xml" Type="http://schemas.openxmlformats.org/officeDocument/2006/relationships/slide"/><Relationship Id="rId57" Target="slides/slide43.xml" Type="http://schemas.openxmlformats.org/officeDocument/2006/relationships/slide"/><Relationship Id="rId58" Target="slides/slide44.xml" Type="http://schemas.openxmlformats.org/officeDocument/2006/relationships/slide"/><Relationship Id="rId59" Target="slides/slide45.xml" Type="http://schemas.openxmlformats.org/officeDocument/2006/relationships/slide"/><Relationship Id="rId6" Target="fonts/font6.fntdata" Type="http://schemas.openxmlformats.org/officeDocument/2006/relationships/font"/><Relationship Id="rId60" Target="slides/slide4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gif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1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gif" Type="http://schemas.openxmlformats.org/officeDocument/2006/relationships/image"/><Relationship Id="rId3" Target="../media/image4.gif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gif" Type="http://schemas.openxmlformats.org/officeDocument/2006/relationships/image"/><Relationship Id="rId3" Target="../media/image4.gif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gif" Type="http://schemas.openxmlformats.org/officeDocument/2006/relationships/image"/><Relationship Id="rId4" Target="../media/image2.gif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0.gif" Type="http://schemas.openxmlformats.org/officeDocument/2006/relationships/image"/><Relationship Id="rId4" Target="../media/image51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4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65966">
            <a:off x="12650264" y="6055924"/>
            <a:ext cx="7036829" cy="723754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25435" y="3171190"/>
            <a:ext cx="14999124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0"/>
              </a:lnSpc>
            </a:pPr>
            <a:r>
              <a:rPr lang="en-US" sz="10200">
                <a:solidFill>
                  <a:srgbClr val="FFFAEF"/>
                </a:solidFill>
                <a:latin typeface="Fredoka One"/>
              </a:rPr>
              <a:t>PROJECT EXHIBITION II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72575" y="4647565"/>
            <a:ext cx="5899781" cy="64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726">
                <a:solidFill>
                  <a:srgbClr val="FFFAEF"/>
                </a:solidFill>
                <a:latin typeface="Fredoka One"/>
              </a:rPr>
              <a:t>(Final Review/Group 303)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72575" y="8503285"/>
            <a:ext cx="9643778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AEF"/>
                </a:solidFill>
                <a:latin typeface="Fredoka One Bold"/>
              </a:rPr>
              <a:t>Project Guide: Dr. Sambasivam 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929808">
            <a:off x="-2713284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0892" y="3164106"/>
            <a:ext cx="14217703" cy="6094194"/>
            <a:chOff x="0" y="0"/>
            <a:chExt cx="4563336" cy="195600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563336" cy="1956002"/>
            </a:xfrm>
            <a:custGeom>
              <a:avLst/>
              <a:gdLst/>
              <a:ahLst/>
              <a:cxnLst/>
              <a:rect r="r" b="b" t="t" l="l"/>
              <a:pathLst>
                <a:path h="1956002" w="4563336">
                  <a:moveTo>
                    <a:pt x="4438876" y="1956002"/>
                  </a:moveTo>
                  <a:lnTo>
                    <a:pt x="124460" y="1956002"/>
                  </a:lnTo>
                  <a:cubicBezTo>
                    <a:pt x="55880" y="1956002"/>
                    <a:pt x="0" y="1900122"/>
                    <a:pt x="0" y="18315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8876" y="0"/>
                  </a:lnTo>
                  <a:cubicBezTo>
                    <a:pt x="4507456" y="0"/>
                    <a:pt x="4563336" y="55880"/>
                    <a:pt x="4563336" y="124460"/>
                  </a:cubicBezTo>
                  <a:lnTo>
                    <a:pt x="4563336" y="1831542"/>
                  </a:lnTo>
                  <a:cubicBezTo>
                    <a:pt x="4563336" y="1900122"/>
                    <a:pt x="4507456" y="1956002"/>
                    <a:pt x="4438876" y="1956002"/>
                  </a:cubicBezTo>
                  <a:close/>
                </a:path>
              </a:pathLst>
            </a:custGeom>
            <a:solidFill>
              <a:srgbClr val="D8A1A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820624">
            <a:off x="-555409" y="-1624094"/>
            <a:ext cx="4514573" cy="530558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435052"/>
            <a:ext cx="745104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Fredoka One"/>
              </a:rPr>
              <a:t>METHODOLOGY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9487911">
            <a:off x="15312865" y="-3280056"/>
            <a:ext cx="9133702" cy="861751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70892" y="3440484"/>
            <a:ext cx="13942913" cy="546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Analyze the current manual gym management system and  identify its limitations.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Gather requirements for the proposed system.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Design the system architecture and database schema.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Develop the system using suitable software tools and technologies.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Test the system for functionality, usability, and security.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Implement the system and provide staff and client training.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Conduct ongoing maintenance and updates to ensure the system's continued effectiveness.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684035" y="6288925"/>
            <a:ext cx="9133702" cy="861751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72380" y="1028700"/>
            <a:ext cx="9524987" cy="2532038"/>
            <a:chOff x="0" y="0"/>
            <a:chExt cx="4512977" cy="119969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512977" cy="1199690"/>
            </a:xfrm>
            <a:custGeom>
              <a:avLst/>
              <a:gdLst/>
              <a:ahLst/>
              <a:cxnLst/>
              <a:rect r="r" b="b" t="t" l="l"/>
              <a:pathLst>
                <a:path h="1199690" w="4512977">
                  <a:moveTo>
                    <a:pt x="4388517" y="1199690"/>
                  </a:moveTo>
                  <a:lnTo>
                    <a:pt x="124460" y="1199690"/>
                  </a:lnTo>
                  <a:cubicBezTo>
                    <a:pt x="55880" y="1199690"/>
                    <a:pt x="0" y="1143810"/>
                    <a:pt x="0" y="10752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1075230"/>
                  </a:lnTo>
                  <a:cubicBezTo>
                    <a:pt x="4512977" y="1143810"/>
                    <a:pt x="4457097" y="1199690"/>
                    <a:pt x="4388517" y="1199690"/>
                  </a:cubicBezTo>
                  <a:close/>
                </a:path>
              </a:pathLst>
            </a:custGeom>
            <a:solidFill>
              <a:srgbClr val="D8A1A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72380" y="3877481"/>
            <a:ext cx="9524987" cy="2532038"/>
            <a:chOff x="0" y="0"/>
            <a:chExt cx="4512977" cy="11996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512977" cy="1199690"/>
            </a:xfrm>
            <a:custGeom>
              <a:avLst/>
              <a:gdLst/>
              <a:ahLst/>
              <a:cxnLst/>
              <a:rect r="r" b="b" t="t" l="l"/>
              <a:pathLst>
                <a:path h="1199690" w="4512977">
                  <a:moveTo>
                    <a:pt x="4388517" y="1199690"/>
                  </a:moveTo>
                  <a:lnTo>
                    <a:pt x="124460" y="1199690"/>
                  </a:lnTo>
                  <a:cubicBezTo>
                    <a:pt x="55880" y="1199690"/>
                    <a:pt x="0" y="1143810"/>
                    <a:pt x="0" y="10752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1075230"/>
                  </a:lnTo>
                  <a:cubicBezTo>
                    <a:pt x="4512977" y="1143810"/>
                    <a:pt x="4457097" y="1199690"/>
                    <a:pt x="4388517" y="1199690"/>
                  </a:cubicBezTo>
                  <a:close/>
                </a:path>
              </a:pathLst>
            </a:custGeom>
            <a:solidFill>
              <a:srgbClr val="D8A1A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872380" y="6666694"/>
            <a:ext cx="9524987" cy="2532038"/>
            <a:chOff x="0" y="0"/>
            <a:chExt cx="4512977" cy="11996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512977" cy="1199690"/>
            </a:xfrm>
            <a:custGeom>
              <a:avLst/>
              <a:gdLst/>
              <a:ahLst/>
              <a:cxnLst/>
              <a:rect r="r" b="b" t="t" l="l"/>
              <a:pathLst>
                <a:path h="1199690" w="4512977">
                  <a:moveTo>
                    <a:pt x="4388517" y="1199690"/>
                  </a:moveTo>
                  <a:lnTo>
                    <a:pt x="124460" y="1199690"/>
                  </a:lnTo>
                  <a:cubicBezTo>
                    <a:pt x="55880" y="1199690"/>
                    <a:pt x="0" y="1143810"/>
                    <a:pt x="0" y="10752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1075230"/>
                  </a:lnTo>
                  <a:cubicBezTo>
                    <a:pt x="4512977" y="1143810"/>
                    <a:pt x="4457097" y="1199690"/>
                    <a:pt x="4388517" y="1199690"/>
                  </a:cubicBezTo>
                  <a:close/>
                </a:path>
              </a:pathLst>
            </a:custGeom>
            <a:solidFill>
              <a:srgbClr val="D8A1A6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820624">
            <a:off x="-297559" y="-1953703"/>
            <a:ext cx="4514573" cy="5305588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8085481" y="3538492"/>
          <a:ext cx="9098785" cy="2657475"/>
        </p:xfrm>
        <a:graphic>
          <a:graphicData uri="http://schemas.openxmlformats.org/drawingml/2006/table">
            <a:tbl>
              <a:tblPr/>
              <a:tblGrid>
                <a:gridCol w="9098785"/>
              </a:tblGrid>
              <a:tr h="10287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7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verpass"/>
                        </a:rPr>
                        <a:t>The system will have a membership management module that will allow gym staff to manage the memberships of the gym members, including tracking the start and end dates of the memberships,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8085481" y="699091"/>
          <a:ext cx="9311886" cy="3052953"/>
        </p:xfrm>
        <a:graphic>
          <a:graphicData uri="http://schemas.openxmlformats.org/drawingml/2006/table">
            <a:tbl>
              <a:tblPr/>
              <a:tblGrid>
                <a:gridCol w="9311886"/>
              </a:tblGrid>
              <a:tr h="102374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92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verpass"/>
                        </a:rPr>
                        <a:t>The gym management system will have a simple and user-friendly interface, allowing gym staff to quickly add, edit, and delete member records, and make it easy for administrators and members to navigate and use the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8084980" y="6409519"/>
          <a:ext cx="9311886" cy="3438525"/>
        </p:xfrm>
        <a:graphic>
          <a:graphicData uri="http://schemas.openxmlformats.org/drawingml/2006/table">
            <a:tbl>
              <a:tblPr/>
              <a:tblGrid>
                <a:gridCol w="9311886"/>
              </a:tblGrid>
              <a:tr h="10287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9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verpass"/>
                        </a:rPr>
                        <a:t>The system will provide an easy way to manage different gym packages and plans, including monthly subscriptions, one-time fees, and special promotions.</a:t>
                      </a:r>
                      <a:endParaRPr lang="en-US" sz="1100"/>
                    </a:p>
                    <a:p>
                      <a:pPr>
                        <a:lnSpc>
                          <a:spcPts val="3079"/>
                        </a:lnSpc>
                      </a:pPr>
                    </a:p>
                    <a:p>
                      <a:pPr>
                        <a:lnSpc>
                          <a:spcPts val="30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1028700" y="3095625"/>
            <a:ext cx="6414738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60"/>
              </a:lnSpc>
            </a:pPr>
            <a:r>
              <a:rPr lang="en-US" sz="6800">
                <a:solidFill>
                  <a:srgbClr val="000000"/>
                </a:solidFill>
                <a:latin typeface="Fredoka One"/>
              </a:rPr>
              <a:t>NOVELTY OF THE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48970" y="1205865"/>
            <a:ext cx="725522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Fredoka One"/>
              </a:rPr>
              <a:t>User-Friendly Interface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17439" y="4048125"/>
            <a:ext cx="678675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Fredoka One"/>
              </a:rPr>
              <a:t>Membership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17439" y="6895294"/>
            <a:ext cx="302610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Fredoka One"/>
              </a:rPr>
              <a:t>Packages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065177" y="9498796"/>
            <a:ext cx="1332190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Fredoka One"/>
              </a:rPr>
              <a:t>and more...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-10800000">
            <a:off x="0" y="0"/>
            <a:ext cx="3468258" cy="3089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flipH="true" flipV="false" rot="-5400000">
            <a:off x="12514025" y="4640625"/>
            <a:ext cx="3215480" cy="833247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89492" y="1028700"/>
            <a:ext cx="367402" cy="346352"/>
            <a:chOff x="0" y="0"/>
            <a:chExt cx="489869" cy="46180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734129" y="1317902"/>
            <a:ext cx="8608635" cy="89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Fredoka One"/>
              </a:rPr>
              <a:t>Hard</a:t>
            </a:r>
            <a:r>
              <a:rPr lang="en-US" sz="5499">
                <a:solidFill>
                  <a:srgbClr val="000000"/>
                </a:solidFill>
                <a:latin typeface="Fredoka One"/>
              </a:rPr>
              <a:t>ware 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3522" y="2936652"/>
            <a:ext cx="12347113" cy="426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Processor: Intel Core i3 or above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Processor Speed: 1.8 GHz or higher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R</a:t>
            </a:r>
            <a:r>
              <a:rPr lang="en-US" sz="3399">
                <a:solidFill>
                  <a:srgbClr val="000000"/>
                </a:solidFill>
                <a:latin typeface="Overpass"/>
              </a:rPr>
              <a:t>AM: 2 GB or above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Hard Disk: 50 GB or above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Display Monitor:  15-inch or above with 1024x768 resolution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Input Devices: Keyboard and Mouse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Internet connection: Broadband or faster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-10800000">
            <a:off x="-154527" y="57297"/>
            <a:ext cx="3468258" cy="3089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flipH="true" flipV="false" rot="-5400000">
            <a:off x="12514025" y="4640625"/>
            <a:ext cx="3215480" cy="833247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61298" y="1201876"/>
            <a:ext cx="367402" cy="346352"/>
            <a:chOff x="0" y="0"/>
            <a:chExt cx="489869" cy="46180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562796" y="1127161"/>
            <a:ext cx="8392734" cy="89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Fredoka One"/>
              </a:rPr>
              <a:t>Software</a:t>
            </a:r>
            <a:r>
              <a:rPr lang="en-US" sz="5499">
                <a:solidFill>
                  <a:srgbClr val="000000"/>
                </a:solidFill>
                <a:latin typeface="Fredoka One"/>
              </a:rPr>
              <a:t> 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26128"/>
            <a:ext cx="14672788" cy="486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Operating System: Windows (version 7 or higher) or any equivalent OS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Web Browser: Google Chrome or any compatible browser.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Client-side scripting language: HTML, CSS, JavaScript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Server-side scripting language: PHP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Tools: Bootstrap, jQuery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Database: MySQL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Text editor or IDE: Visual Studio Code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Web Server: XAMPP (or any other server that supports PHP and MySQL)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4999" y="2772652"/>
            <a:ext cx="12100322" cy="61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verpass"/>
              </a:rPr>
              <a:t>The project will be created under the domain of Web development.</a:t>
            </a:r>
            <a:r>
              <a:rPr lang="en-US" sz="3200">
                <a:solidFill>
                  <a:srgbClr val="000000"/>
                </a:solidFill>
                <a:latin typeface="Overpass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716" r="0" b="2716"/>
          <a:stretch>
            <a:fillRect/>
          </a:stretch>
        </p:blipFill>
        <p:spPr>
          <a:xfrm flipH="false" flipV="false" rot="0">
            <a:off x="5275440" y="716904"/>
            <a:ext cx="12822943" cy="885319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3735" y="3616524"/>
            <a:ext cx="4436741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Fredoka One"/>
              </a:rPr>
              <a:t>Use Case Diagram: Admin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607318"/>
            <a:ext cx="11766969" cy="907236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090952" y="3543300"/>
            <a:ext cx="4436741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Fredoka One"/>
              </a:rPr>
              <a:t>Use Case Diagram: User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84849" y="43808"/>
            <a:ext cx="14803151" cy="1024319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8040" y="4289459"/>
            <a:ext cx="3016808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latin typeface="Fredoka One"/>
              </a:rPr>
              <a:t>Class Diagram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6" r="0" b="76"/>
          <a:stretch>
            <a:fillRect/>
          </a:stretch>
        </p:blipFill>
        <p:spPr>
          <a:xfrm flipH="false" flipV="false" rot="0">
            <a:off x="0" y="0"/>
            <a:ext cx="13266184" cy="1037934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112928" y="4075590"/>
            <a:ext cx="3016808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latin typeface="Fredoka One"/>
              </a:rPr>
              <a:t>ER Diagram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98123" y="2138741"/>
            <a:ext cx="11691753" cy="71195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28700"/>
            <a:ext cx="61956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latin typeface="Fredoka One"/>
              </a:rPr>
              <a:t>ZERO LEVEL DFD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86332" y="2042435"/>
            <a:ext cx="12715335" cy="721586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28700"/>
            <a:ext cx="608527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latin typeface="Fredoka One"/>
              </a:rPr>
              <a:t>FIRST LEVEL DFD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58308" y="3619500"/>
            <a:ext cx="14571384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FFFAEF"/>
                </a:solidFill>
                <a:latin typeface="Fredoka One"/>
              </a:rPr>
              <a:t>GYM MANAGEMENT SYSTEM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2310738" y="4172522"/>
            <a:ext cx="3803740" cy="842521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094170">
            <a:off x="14148180" y="-2590072"/>
            <a:ext cx="7036829" cy="72375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461625" y="5547531"/>
            <a:ext cx="3067675" cy="28375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503684"/>
            <a:ext cx="14491357" cy="675461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28700"/>
            <a:ext cx="1147164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latin typeface="Fredoka One"/>
              </a:rPr>
              <a:t>SECOND LEVEL DFD: ADMIN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448" r="0" b="0"/>
          <a:stretch>
            <a:fillRect/>
          </a:stretch>
        </p:blipFill>
        <p:spPr>
          <a:xfrm flipH="false" flipV="false" rot="0">
            <a:off x="1028700" y="2894071"/>
            <a:ext cx="16230600" cy="52559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28700"/>
            <a:ext cx="1147164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latin typeface="Fredoka One"/>
              </a:rPr>
              <a:t>SECOND LEVEL DFD: USER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38225"/>
            <a:ext cx="744485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Fredoka One"/>
              </a:rPr>
              <a:t>PROJECT MODULES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900183" y="3291396"/>
            <a:ext cx="4142836" cy="3704208"/>
            <a:chOff x="0" y="0"/>
            <a:chExt cx="1091117" cy="975594"/>
          </a:xfrm>
        </p:grpSpPr>
        <p:sp>
          <p:nvSpPr>
            <p:cNvPr name="Freeform 4" id="4"/>
            <p:cNvSpPr/>
            <p:nvPr/>
          </p:nvSpPr>
          <p:spPr>
            <a:xfrm>
              <a:off x="59938" y="0"/>
              <a:ext cx="971241" cy="975594"/>
            </a:xfrm>
            <a:custGeom>
              <a:avLst/>
              <a:gdLst/>
              <a:ahLst/>
              <a:cxnLst/>
              <a:rect r="r" b="b" t="t" l="l"/>
              <a:pathLst>
                <a:path h="975594" w="971241">
                  <a:moveTo>
                    <a:pt x="485621" y="0"/>
                  </a:moveTo>
                  <a:lnTo>
                    <a:pt x="485621" y="0"/>
                  </a:lnTo>
                  <a:cubicBezTo>
                    <a:pt x="754172" y="1201"/>
                    <a:pt x="971241" y="219243"/>
                    <a:pt x="971241" y="487797"/>
                  </a:cubicBezTo>
                  <a:cubicBezTo>
                    <a:pt x="971241" y="756351"/>
                    <a:pt x="754172" y="974393"/>
                    <a:pt x="485621" y="975594"/>
                  </a:cubicBezTo>
                  <a:cubicBezTo>
                    <a:pt x="217069" y="974393"/>
                    <a:pt x="0" y="756351"/>
                    <a:pt x="0" y="487797"/>
                  </a:cubicBezTo>
                  <a:cubicBezTo>
                    <a:pt x="0" y="219243"/>
                    <a:pt x="217069" y="1201"/>
                    <a:pt x="485621" y="0"/>
                  </a:cubicBezTo>
                  <a:close/>
                </a:path>
              </a:pathLst>
            </a:custGeom>
            <a:solidFill>
              <a:srgbClr val="D8A1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25477" y="3291396"/>
            <a:ext cx="4142836" cy="3704208"/>
            <a:chOff x="0" y="0"/>
            <a:chExt cx="1091117" cy="975594"/>
          </a:xfrm>
        </p:grpSpPr>
        <p:sp>
          <p:nvSpPr>
            <p:cNvPr name="Freeform 7" id="7"/>
            <p:cNvSpPr/>
            <p:nvPr/>
          </p:nvSpPr>
          <p:spPr>
            <a:xfrm>
              <a:off x="59938" y="0"/>
              <a:ext cx="971241" cy="975594"/>
            </a:xfrm>
            <a:custGeom>
              <a:avLst/>
              <a:gdLst/>
              <a:ahLst/>
              <a:cxnLst/>
              <a:rect r="r" b="b" t="t" l="l"/>
              <a:pathLst>
                <a:path h="975594" w="971241">
                  <a:moveTo>
                    <a:pt x="485621" y="0"/>
                  </a:moveTo>
                  <a:lnTo>
                    <a:pt x="485621" y="0"/>
                  </a:lnTo>
                  <a:cubicBezTo>
                    <a:pt x="754172" y="1201"/>
                    <a:pt x="971241" y="219243"/>
                    <a:pt x="971241" y="487797"/>
                  </a:cubicBezTo>
                  <a:cubicBezTo>
                    <a:pt x="971241" y="756351"/>
                    <a:pt x="754172" y="974393"/>
                    <a:pt x="485621" y="975594"/>
                  </a:cubicBezTo>
                  <a:cubicBezTo>
                    <a:pt x="217069" y="974393"/>
                    <a:pt x="0" y="756351"/>
                    <a:pt x="0" y="487797"/>
                  </a:cubicBezTo>
                  <a:cubicBezTo>
                    <a:pt x="0" y="219243"/>
                    <a:pt x="217069" y="1201"/>
                    <a:pt x="485621" y="0"/>
                  </a:cubicBezTo>
                  <a:close/>
                </a:path>
              </a:pathLst>
            </a:custGeom>
            <a:solidFill>
              <a:srgbClr val="D8A1A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25477" y="4729163"/>
            <a:ext cx="414283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Fredoka One"/>
              </a:rPr>
              <a:t>USER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96479" y="4729162"/>
            <a:ext cx="292265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Fredoka One"/>
              </a:rPr>
              <a:t>ADMIN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70477" t="23497" r="0" b="0"/>
          <a:stretch>
            <a:fillRect/>
          </a:stretch>
        </p:blipFill>
        <p:spPr>
          <a:xfrm flipH="true" flipV="false" rot="-5400000">
            <a:off x="12514025" y="4640625"/>
            <a:ext cx="3215480" cy="833247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55146" y="1038225"/>
            <a:ext cx="6295347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Fredoka One"/>
              </a:rPr>
              <a:t>USER MODULE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59220"/>
            <a:ext cx="15137666" cy="626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Users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 can visit the website and apply for gym packages.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Registration: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 One-time Registration is required to apply for any gym package. 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Login: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 After registration, the user can log in and apply for the gym package. 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Booking History: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 In this section, users can see booked packages and payment details also. 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Profile: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 In this Section, User can update their profile. 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Change Password: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 In this section, user can change their own password.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259763">
            <a:off x="12682236" y="-278031"/>
            <a:ext cx="6925457" cy="47006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8191193">
            <a:off x="-3114999" y="5780966"/>
            <a:ext cx="6229999" cy="69546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420397" y="1038225"/>
            <a:ext cx="877911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Fredoka One"/>
              </a:rPr>
              <a:t>ADMIN MODULE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05332"/>
            <a:ext cx="16420884" cy="750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Admin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 can also update his profile, change the password and recover the password.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Dashboard: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 In this section, Admin can see the overview of bookings, listed packages, categories, and package types. 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Categories: 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In this section, the admin can add, and delete the categories.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Package-Type: 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In this section, the admin can add, or delete the package type. 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Packages: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 In this section, the admin can add, and edit packages.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Bookings: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 In this section, the admin checks the new booking and partial/ full payment bookings. Here admin can also update the payment details against a particular booking. 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verpass Bold"/>
              </a:rPr>
              <a:t>Report:</a:t>
            </a:r>
            <a:r>
              <a:rPr lang="en-US" sz="3500">
                <a:solidFill>
                  <a:srgbClr val="000000"/>
                </a:solidFill>
                <a:latin typeface="Overpass"/>
              </a:rPr>
              <a:t> In this section, Admin can generate the between-dates report for booking and registered users.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095472">
            <a:off x="13307648" y="-213870"/>
            <a:ext cx="6925457" cy="47006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371629" y="-2108702"/>
            <a:ext cx="6229999" cy="69546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338670"/>
            <a:ext cx="12626677" cy="691963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38225"/>
            <a:ext cx="1227585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Fredoka One"/>
              </a:rPr>
              <a:t>Implementation of The Project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442726" y="-1383753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70477" t="23497" r="0" b="0"/>
          <a:stretch>
            <a:fillRect/>
          </a:stretch>
        </p:blipFill>
        <p:spPr>
          <a:xfrm flipH="true" flipV="false" rot="-10800000">
            <a:off x="15651560" y="-515022"/>
            <a:ext cx="3215480" cy="83324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2877" t="1176" r="0" b="1985"/>
          <a:stretch>
            <a:fillRect/>
          </a:stretch>
        </p:blipFill>
        <p:spPr>
          <a:xfrm flipH="false" flipV="false" rot="0">
            <a:off x="2443800" y="670408"/>
            <a:ext cx="11718816" cy="894618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70477" t="23497" r="0" b="0"/>
          <a:stretch>
            <a:fillRect/>
          </a:stretch>
        </p:blipFill>
        <p:spPr>
          <a:xfrm flipH="true" flipV="false" rot="-5400000">
            <a:off x="12514025" y="4640625"/>
            <a:ext cx="3215480" cy="83324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899358"/>
            <a:ext cx="9166100" cy="34325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13706" b="12664"/>
          <a:stretch>
            <a:fillRect/>
          </a:stretch>
        </p:blipFill>
        <p:spPr>
          <a:xfrm flipH="false" flipV="false" rot="0">
            <a:off x="1028700" y="5482860"/>
            <a:ext cx="9166100" cy="37754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927178">
            <a:off x="2251980" y="-963026"/>
            <a:ext cx="12725595" cy="1420582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929903" y="4538662"/>
            <a:ext cx="1337743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000000"/>
                </a:solidFill>
                <a:latin typeface="Fredoka One"/>
              </a:rPr>
              <a:t>Screenshots of the Project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810" t="0" r="4744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927178">
            <a:off x="2119528" y="-963026"/>
            <a:ext cx="12725595" cy="142058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73312">
            <a:off x="10199812" y="4853406"/>
            <a:ext cx="11748976" cy="115780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683" y="1755857"/>
            <a:ext cx="3078204" cy="238945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46570" y="5015178"/>
            <a:ext cx="3054316" cy="1625218"/>
            <a:chOff x="0" y="0"/>
            <a:chExt cx="4072422" cy="216695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4072422" cy="154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STUTI SHARMA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53759"/>
              <a:ext cx="4072422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21BCE10748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26559" y="5015178"/>
            <a:ext cx="3054316" cy="1625218"/>
            <a:chOff x="0" y="0"/>
            <a:chExt cx="4072422" cy="216695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4072422" cy="154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PRIYANSHU RANJAN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53759"/>
              <a:ext cx="4072422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21BCE11044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513498" y="2486334"/>
            <a:ext cx="987123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Fredoka One"/>
              </a:rPr>
              <a:t>TEAM MEMBERS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286565" y="5015178"/>
            <a:ext cx="3054316" cy="1625218"/>
            <a:chOff x="0" y="0"/>
            <a:chExt cx="4072422" cy="216695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4072422" cy="154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ANIMESH</a:t>
              </a:r>
            </a:p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PALIWAL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553759"/>
              <a:ext cx="4072422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21BCE10656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57176" y="5015178"/>
            <a:ext cx="3054316" cy="1625218"/>
            <a:chOff x="0" y="0"/>
            <a:chExt cx="4072422" cy="216695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4072422" cy="154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ZUHAIR KHAN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53759"/>
              <a:ext cx="4072422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21BCE10694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826" t="0" r="421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35" t="0" r="5486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05" t="0" r="8487" b="250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789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84541" y="1384329"/>
            <a:ext cx="15774759" cy="751834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71096" y="400068"/>
            <a:ext cx="18459096" cy="964281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37377" y="441067"/>
            <a:ext cx="9613246" cy="940486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7173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83911" y="599290"/>
            <a:ext cx="9475445" cy="90884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71096" y="287115"/>
            <a:ext cx="18459096" cy="9712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38891" y="2326310"/>
            <a:ext cx="6387302" cy="6147834"/>
            <a:chOff x="30480" y="591820"/>
            <a:chExt cx="12736830" cy="12259310"/>
          </a:xfrm>
        </p:grpSpPr>
        <p:sp>
          <p:nvSpPr>
            <p:cNvPr name="Freeform 3" id="3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9351" r="-18864" t="-5134" b="5134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42324" y="3797230"/>
            <a:ext cx="9016976" cy="310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3068">
                <a:solidFill>
                  <a:srgbClr val="000000"/>
                </a:solidFill>
                <a:latin typeface="Overpass"/>
              </a:rPr>
              <a:t>Welcome to our presentation on the Gym Management System. Our project aims to provide an efficient and user-friendly way to manage gym operations. In this presentation, we will discuss the proposed work and methodology, and showcase the implementation, testing and results of the system.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0"/>
            <a:ext cx="5022476" cy="39043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8010" y="5378757"/>
            <a:ext cx="17771980" cy="44688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3044" b="8544"/>
          <a:stretch>
            <a:fillRect/>
          </a:stretch>
        </p:blipFill>
        <p:spPr>
          <a:xfrm flipH="false" flipV="false" rot="0">
            <a:off x="9356844" y="-126250"/>
            <a:ext cx="8673146" cy="52697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318221" y="432820"/>
            <a:ext cx="18924442" cy="94213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13870"/>
            <a:ext cx="18770477" cy="102023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56308"/>
            <a:ext cx="19557178" cy="1013069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028700"/>
            <a:ext cx="18784492" cy="720289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45800" y="513287"/>
            <a:ext cx="18471201" cy="42688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5919"/>
          <a:stretch>
            <a:fillRect/>
          </a:stretch>
        </p:blipFill>
        <p:spPr>
          <a:xfrm flipH="false" flipV="false" rot="0">
            <a:off x="0" y="5430294"/>
            <a:ext cx="18379600" cy="382800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408585">
            <a:off x="4713225" y="-683503"/>
            <a:ext cx="9289290" cy="1036981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21807" y="4460875"/>
            <a:ext cx="9444385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Thank you!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5275527">
            <a:off x="-320463" y="7215833"/>
            <a:ext cx="3468258" cy="3089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false" rot="0">
            <a:off x="14353342" y="0"/>
            <a:ext cx="4331879" cy="641500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52673" y="1549999"/>
            <a:ext cx="15525677" cy="6117654"/>
            <a:chOff x="0" y="0"/>
            <a:chExt cx="20700903" cy="815687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28763"/>
              <a:ext cx="19337250" cy="5528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9"/>
                </a:lnSpc>
              </a:pPr>
              <a:r>
                <a:rPr lang="en-US" sz="3130">
                  <a:solidFill>
                    <a:srgbClr val="000000"/>
                  </a:solidFill>
                  <a:latin typeface="Overpass"/>
                </a:rPr>
                <a:t>With the best facilities for fitness, physical activity, and bodybuilding available to our culture, gyms have become an essential part of life for a lot of people. As a result, maintaining the records of each individual, including trainers, trainees, and staff, requires certain management-side actions. However, keeping paper records is quite challenging. Most gyms usually use a manual system to record data. The UI of the current system is not user-friendly. The information about the members is manually written down and kept track of. Therefore, a computerized system that handles all of these is required.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20700903" cy="1689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78"/>
                </a:lnSpc>
              </a:pPr>
              <a:r>
                <a:rPr lang="en-US" sz="8315">
                  <a:solidFill>
                    <a:srgbClr val="000000"/>
                  </a:solidFill>
                  <a:latin typeface="Fredoka One"/>
                </a:rPr>
                <a:t>WHY?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1662730" y="2467813"/>
            <a:ext cx="5143500" cy="113927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16799">
            <a:off x="10342610" y="-3448185"/>
            <a:ext cx="11406363" cy="992353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808405"/>
            <a:ext cx="10945734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40"/>
              </a:lnSpc>
            </a:pPr>
            <a:r>
              <a:rPr lang="en-US" sz="6700">
                <a:solidFill>
                  <a:srgbClr val="FFFAEF"/>
                </a:solidFill>
                <a:latin typeface="Fredoka One"/>
              </a:rPr>
              <a:t>Existing Manual System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2299333"/>
            <a:ext cx="416243" cy="43103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60811" y="2175508"/>
            <a:ext cx="15940098" cy="671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>
                <a:solidFill>
                  <a:srgbClr val="FFFAEF"/>
                </a:solidFill>
                <a:latin typeface="Overpass"/>
              </a:rPr>
              <a:t>No proper system/management. </a:t>
            </a:r>
          </a:p>
          <a:p>
            <a:pPr>
              <a:lnSpc>
                <a:spcPts val="4420"/>
              </a:lnSpc>
            </a:pPr>
          </a:p>
          <a:p>
            <a:pPr>
              <a:lnSpc>
                <a:spcPts val="4420"/>
              </a:lnSpc>
            </a:pPr>
            <a:r>
              <a:rPr lang="en-US" sz="3400">
                <a:solidFill>
                  <a:srgbClr val="FFFAEF"/>
                </a:solidFill>
                <a:latin typeface="Overpass"/>
              </a:rPr>
              <a:t>Time-consuming and Inefficient.</a:t>
            </a:r>
          </a:p>
          <a:p>
            <a:pPr>
              <a:lnSpc>
                <a:spcPts val="4420"/>
              </a:lnSpc>
            </a:pPr>
          </a:p>
          <a:p>
            <a:pPr>
              <a:lnSpc>
                <a:spcPts val="4420"/>
              </a:lnSpc>
            </a:pPr>
            <a:r>
              <a:rPr lang="en-US" sz="3400">
                <a:solidFill>
                  <a:srgbClr val="FFFAEF"/>
                </a:solidFill>
                <a:latin typeface="Overpass"/>
              </a:rPr>
              <a:t>Requires more manpower as the system is manual. </a:t>
            </a:r>
          </a:p>
          <a:p>
            <a:pPr>
              <a:lnSpc>
                <a:spcPts val="4420"/>
              </a:lnSpc>
            </a:pPr>
          </a:p>
          <a:p>
            <a:pPr>
              <a:lnSpc>
                <a:spcPts val="4420"/>
              </a:lnSpc>
            </a:pPr>
            <a:r>
              <a:rPr lang="en-US" sz="3400">
                <a:solidFill>
                  <a:srgbClr val="FFFAEF"/>
                </a:solidFill>
                <a:latin typeface="Overpass"/>
              </a:rPr>
              <a:t>Important information can be missed while writing on a page. </a:t>
            </a:r>
          </a:p>
          <a:p>
            <a:pPr>
              <a:lnSpc>
                <a:spcPts val="4420"/>
              </a:lnSpc>
            </a:pPr>
          </a:p>
          <a:p>
            <a:pPr>
              <a:lnSpc>
                <a:spcPts val="4420"/>
              </a:lnSpc>
            </a:pPr>
            <a:r>
              <a:rPr lang="en-US" sz="3400">
                <a:solidFill>
                  <a:srgbClr val="FFFAEF"/>
                </a:solidFill>
                <a:latin typeface="Overpass"/>
              </a:rPr>
              <a:t>Very likely to have an error. </a:t>
            </a:r>
          </a:p>
          <a:p>
            <a:pPr>
              <a:lnSpc>
                <a:spcPts val="4420"/>
              </a:lnSpc>
            </a:pPr>
          </a:p>
          <a:p>
            <a:pPr>
              <a:lnSpc>
                <a:spcPts val="4420"/>
              </a:lnSpc>
            </a:pPr>
            <a:r>
              <a:rPr lang="en-US" sz="3400">
                <a:solidFill>
                  <a:srgbClr val="FFFAEF"/>
                </a:solidFill>
                <a:latin typeface="Overpass"/>
              </a:rPr>
              <a:t>Everything is done on paper, which is very prone to damage and needs a lot of storage space and security.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3383998"/>
            <a:ext cx="416243" cy="43103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4551004"/>
            <a:ext cx="416243" cy="43103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5357" y="5586606"/>
            <a:ext cx="416243" cy="43103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6760591"/>
            <a:ext cx="416243" cy="43103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7848852"/>
            <a:ext cx="416243" cy="4310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927178">
            <a:off x="1431638" y="-1432421"/>
            <a:ext cx="14123980" cy="157668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73312">
            <a:off x="10340560" y="-7525100"/>
            <a:ext cx="11748976" cy="115780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1978026"/>
            <a:ext cx="971090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Fredoka One"/>
              </a:rPr>
              <a:t>PROPOSED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62546"/>
            <a:ext cx="16230600" cy="494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6"/>
              </a:lnSpc>
            </a:pPr>
            <a:r>
              <a:rPr lang="en-US" sz="3447">
                <a:solidFill>
                  <a:srgbClr val="000000"/>
                </a:solidFill>
                <a:latin typeface="Overpass"/>
              </a:rPr>
              <a:t>The proposed gym management system aims to automate and streamline the operations of a gym by providing a user-friendly interface that gym administrator can use to easily manage various aspects of their gym, such as member registration and updation of plans/packages, etc. </a:t>
            </a:r>
          </a:p>
          <a:p>
            <a:pPr>
              <a:lnSpc>
                <a:spcPts val="4826"/>
              </a:lnSpc>
            </a:pPr>
          </a:p>
          <a:p>
            <a:pPr>
              <a:lnSpc>
                <a:spcPts val="4826"/>
              </a:lnSpc>
            </a:pPr>
            <a:r>
              <a:rPr lang="en-US" sz="3447">
                <a:solidFill>
                  <a:srgbClr val="000000"/>
                </a:solidFill>
                <a:latin typeface="Overpass"/>
              </a:rPr>
              <a:t>This system will help to improve the overall efficiency of gym operations, provide a better customer experience for members, and help gym managers to focus on other important aspects of managing their gym.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0">
            <a:off x="13144500" y="1184778"/>
            <a:ext cx="5143500" cy="113927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582883">
            <a:off x="-6538935" y="-3933068"/>
            <a:ext cx="11406363" cy="99235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544784" y="2327797"/>
            <a:ext cx="484742" cy="47508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544784" y="3583153"/>
            <a:ext cx="484742" cy="4750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544784" y="4886909"/>
            <a:ext cx="484742" cy="47508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544784" y="6209716"/>
            <a:ext cx="484742" cy="4750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544784" y="7513472"/>
            <a:ext cx="484742" cy="47508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735340" y="2223022"/>
            <a:ext cx="11959820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AEF"/>
                </a:solidFill>
                <a:latin typeface="Overpass"/>
              </a:rPr>
              <a:t>Proper system to save the record in the database.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AEF"/>
                </a:solidFill>
                <a:latin typeface="Overpass"/>
              </a:rPr>
              <a:t>Fast and easy to use.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AEF"/>
                </a:solidFill>
                <a:latin typeface="Overpass"/>
              </a:rPr>
              <a:t>Full fledge information system.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AEF"/>
                </a:solidFill>
                <a:latin typeface="Overpass"/>
              </a:rPr>
              <a:t>Efficient and proper availability.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AEF"/>
                </a:solidFill>
                <a:latin typeface="Overpass"/>
              </a:rPr>
              <a:t>Less time consuming.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217504" y="-1923226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1639788" y="2818209"/>
            <a:ext cx="5143500" cy="113927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56986">
            <a:off x="10763125" y="-3933068"/>
            <a:ext cx="11406363" cy="99235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42083"/>
            <a:ext cx="596135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Fredoka One"/>
              </a:rPr>
              <a:t>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33170"/>
            <a:ext cx="15802861" cy="726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To design and develop a comprehensive gym management system that automates key gym operations, such as member management, class scheduling, and other important operations.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To provide an efficient and user-friendly way to manage gym operations.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To eliminate time-consuming data entry and get rid of the paperwork/manual system in the fitness centres.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To reduce the need for manpower to maintain records 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To provide secure storage for records with easy retrieval.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DAFaG6sAtbQ</dc:identifier>
  <dcterms:modified xsi:type="dcterms:W3CDTF">2011-08-01T06:04:30Z</dcterms:modified>
  <cp:revision>1</cp:revision>
  <dc:title>final review dsn</dc:title>
</cp:coreProperties>
</file>